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8" r:id="rId2"/>
    <p:sldId id="256" r:id="rId3"/>
    <p:sldId id="257" r:id="rId4"/>
    <p:sldId id="263" r:id="rId5"/>
    <p:sldId id="258" r:id="rId6"/>
    <p:sldId id="259" r:id="rId7"/>
    <p:sldId id="260" r:id="rId8"/>
    <p:sldId id="261" r:id="rId9"/>
    <p:sldId id="262" r:id="rId10"/>
    <p:sldId id="265" r:id="rId11"/>
    <p:sldId id="264" r:id="rId12"/>
    <p:sldId id="266" r:id="rId13"/>
    <p:sldId id="267" r:id="rId14"/>
    <p:sldId id="268" r:id="rId15"/>
    <p:sldId id="269" r:id="rId16"/>
    <p:sldId id="270" r:id="rId17"/>
    <p:sldId id="279" r:id="rId18"/>
    <p:sldId id="271" r:id="rId19"/>
    <p:sldId id="272" r:id="rId20"/>
    <p:sldId id="273" r:id="rId21"/>
    <p:sldId id="280" r:id="rId22"/>
    <p:sldId id="274" r:id="rId23"/>
    <p:sldId id="275" r:id="rId24"/>
    <p:sldId id="276" r:id="rId25"/>
    <p:sldId id="277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2909C72-6C27-4150-80F6-92F872B0A10F}" type="datetimeFigureOut">
              <a:rPr lang="pt-BR" smtClean="0"/>
              <a:pPr/>
              <a:t>22/8/2011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675DBB8-20B4-462F-BCC5-7CEC50CDFD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om.br/imgres?q=tipos+de+tumores&amp;hl=pt-BR&amp;sa=X&amp;biw=1006&amp;bih=636&amp;tbm=isch&amp;tbnid=p8gJtPiXDddaPM:&amp;imgrefurl=http://www.dihitt.com.br/n/saude/2011/08/07/tumores-benignos-do-utero&amp;docid=htBNZWNxzK1laM&amp;w=148&amp;h=148&amp;ei=f4FSTt6mCKjn0QHl-YWHBw&amp;zoom=1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Imagem 2" descr="logo analic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881043" y="1218606"/>
            <a:ext cx="1762131" cy="221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3000364" y="2643182"/>
            <a:ext cx="4929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Professor </a:t>
            </a:r>
          </a:p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Jorge Antonio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071802" y="4191664"/>
            <a:ext cx="22963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Tuberculose</a:t>
            </a:r>
            <a:endParaRPr lang="pt-BR" sz="2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logo analic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881043" y="1218606"/>
            <a:ext cx="1762131" cy="221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ângulo 2"/>
          <p:cNvSpPr/>
          <p:nvPr/>
        </p:nvSpPr>
        <p:spPr>
          <a:xfrm>
            <a:off x="3248528" y="1643050"/>
            <a:ext cx="294580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Professor </a:t>
            </a:r>
          </a:p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Jorge Antonio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72348" y="3244334"/>
            <a:ext cx="2303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>
                <a:latin typeface="Arial" pitchFamily="34" charset="0"/>
                <a:cs typeface="Arial" pitchFamily="34" charset="0"/>
              </a:rPr>
              <a:t>Carcinoma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5720" y="285728"/>
            <a:ext cx="85725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Câncer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é o nome dado a um conjunto de mais de 100 doenças que têm em comum o crescimento desordenado (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maligno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) de células que invadem os tecidos e órgãos, podendo espalhar-se (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metástase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) para outras regiões do corpo.</a:t>
            </a:r>
          </a:p>
        </p:txBody>
      </p:sp>
      <p:sp>
        <p:nvSpPr>
          <p:cNvPr id="5" name="Retângulo 4"/>
          <p:cNvSpPr/>
          <p:nvPr/>
        </p:nvSpPr>
        <p:spPr>
          <a:xfrm>
            <a:off x="357158" y="1785926"/>
            <a:ext cx="850112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Dividindo-se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rapidamente, estas células tendem a ser muito agressivas e incontroláveis, determinando a formação de tumores (acúmulo de células cancerosas) ou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neoplasias malignas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. Por outro lado, um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tumor benigno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significa simplesmente uma massa localizada de células que se multiplicam vagarosamente e se assemelham ao seu tecido original, raramente constituindo um risco de vida.</a:t>
            </a:r>
          </a:p>
        </p:txBody>
      </p:sp>
      <p:sp>
        <p:nvSpPr>
          <p:cNvPr id="6" name="Retângulo 5"/>
          <p:cNvSpPr/>
          <p:nvPr/>
        </p:nvSpPr>
        <p:spPr>
          <a:xfrm>
            <a:off x="357158" y="4286256"/>
            <a:ext cx="842968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Os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diferentes tipos de câncer correspondem aos vários tipos de células do corpo.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o câncer tem início em tecidos epiteliais como pele ou mucosas ele é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denominado 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carcinoma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. Se começa em tecidos conjuntivos como osso, músculo ou cartilagem é chamado de 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sarcoma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521499"/>
            <a:ext cx="85725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              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causas de câncer são variadas, podendo ser externas ou internas ao organismo, estando ambas inter-relacionadas. As causas externas relacionam-se ao meio ambiente e aos hábitos ou costumes próprios de um ambiente social e cultural. As causas internas são, na maioria das vezes, geneticamente pré-determinadas, estão ligadas à capacidade do organismo de se defender das agressões externas. Esses fatores causais podem interagir de várias formas, aumentando a probabilidade de transformações malignas nas células normais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dirty="0"/>
          </a:p>
        </p:txBody>
      </p:sp>
      <p:pic>
        <p:nvPicPr>
          <p:cNvPr id="22532" name="Picture 4" descr="http://www.inca.gov.br/cancer/imagens/estagi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877" y="4429132"/>
            <a:ext cx="1836107" cy="1241685"/>
          </a:xfrm>
          <a:prstGeom prst="rect">
            <a:avLst/>
          </a:prstGeom>
          <a:noFill/>
        </p:spPr>
      </p:pic>
      <p:pic>
        <p:nvPicPr>
          <p:cNvPr id="22534" name="Picture 6" descr="http://www.inca.gov.br/cancer/imagens/estagio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9" y="4357695"/>
            <a:ext cx="2010902" cy="1285884"/>
          </a:xfrm>
          <a:prstGeom prst="rect">
            <a:avLst/>
          </a:prstGeom>
          <a:noFill/>
        </p:spPr>
      </p:pic>
      <p:pic>
        <p:nvPicPr>
          <p:cNvPr id="22536" name="Picture 8" descr="http://www.inca.gov.br/cancer/imagens/estagio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87471" y="4143380"/>
            <a:ext cx="3848506" cy="1857387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>
            <a:off x="3216500" y="142852"/>
            <a:ext cx="32800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O que causa o câncer?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357167"/>
            <a:ext cx="842968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De todos os casos, 80% a 90% dos cânceres estão associados a fatores ambientais. Alguns deles são bem conhecidos: o cigarro pode causar câncer de pulmão, a exposição excessiva ao sol pode causar câncer de pele, e alguns vírus podem causar leucemia. Outros estão em estudo, como alguns componentes dos alimentos que ingerimos, e muitos são ainda completamente desconhecidos.</a:t>
            </a:r>
          </a:p>
        </p:txBody>
      </p:sp>
      <p:pic>
        <p:nvPicPr>
          <p:cNvPr id="21506" name="Picture 2" descr="http://www.inca.gov.br/cancer/imagens/oqu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896031"/>
            <a:ext cx="4214841" cy="33578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285728"/>
            <a:ext cx="850112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O envelhecimento traz mudanças nas células que aumentam a sua suscetibilidade à transformação maligna. Isso, somado ao fato de as células das pessoas idosas terem sido expostas por mais tempo aos diferentes fatores de risco para câncer, explica em parte o porquê de o câncer ser mais freqüente nesses indivíduos.Os fatores de risco ambientais de câncer são denominados cancerígenos ou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carcinógenos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. Esses fatores atuam alterando a estrutura genética (DNA) das células.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85720" y="3214687"/>
            <a:ext cx="850112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O surgimento do câncer depende da intensidade e duração da exposição das células aos agentes causadores de câncer. Por exemplo, o risco de uma pessoa desenvolver câncer de pulmão é diretamente proporcional ao número de cigarros fumados por dia e ao número de anos que ela vem fumando.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1504125"/>
            <a:ext cx="8286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/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Os fatores de risco de câncer podem ser encontrados no meio ambiente ou podem ser herdados. A maioria dos casos de câncer (80%) está relacionada ao meio ambiente, no qual encontramos um grande número de fatores de risco. Entende-se por ambiente o meio em geral (água, terra e ar), o ambiente ocupacional (indústrias químicas e afins) o ambiente de consumo (alimentos, medicamentos) o ambiente social e cultural (estilo e hábitos de vida).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928794" y="857232"/>
            <a:ext cx="54152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Fatores de risco de natureza ambiental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357166"/>
            <a:ext cx="8286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As mudanças provocadas no meio ambiente pelo próprio homem, os 'hábitos' e o 'estilo de vida' adotados pelas pessoas, podem determinar diferentes tipos de câncer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28596" y="2143116"/>
            <a:ext cx="16560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Tabagismo</a:t>
            </a:r>
            <a:endParaRPr lang="pt-BR" sz="22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8596" y="2643182"/>
            <a:ext cx="29057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Hábitos Alimentares</a:t>
            </a:r>
            <a:endParaRPr lang="pt-BR" sz="22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428596" y="3143248"/>
            <a:ext cx="1707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Alcoolismo</a:t>
            </a:r>
            <a:endParaRPr lang="pt-BR" sz="22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428596" y="3714752"/>
            <a:ext cx="23679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Hábitos Sexuais</a:t>
            </a:r>
            <a:endParaRPr lang="pt-BR" sz="22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428596" y="4357694"/>
            <a:ext cx="21483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Medicamentos</a:t>
            </a:r>
            <a:endParaRPr lang="pt-BR" sz="22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428596" y="5000636"/>
            <a:ext cx="31390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Fatores Ocupacionais</a:t>
            </a:r>
            <a:endParaRPr lang="pt-BR" sz="22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28596" y="5715016"/>
            <a:ext cx="22252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/>
              <a:t>Radiação Solar</a:t>
            </a:r>
            <a:endParaRPr lang="pt-BR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079397" y="3569617"/>
            <a:ext cx="18854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Tumores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 descr="logo analic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881043" y="1218606"/>
            <a:ext cx="1762131" cy="221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3404569" y="2143116"/>
            <a:ext cx="294580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Professor </a:t>
            </a:r>
          </a:p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Jorge Antonio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0034" y="500043"/>
            <a:ext cx="821537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Tumores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, também chamados de neoplasmas, ou neoplasias, são alterações celulares que provocam o aumento anormal dos tecidos corporais envolvidos. Eles são considerados benignos quando são bem delimitados, de crescimento lento; e também não reincidem após sua remoção, e nem se espalham. Já os malignos infiltram as células adjacentes, têm crescimento rápido, e podem reincidir e se espalhar pelo organismo, atacando outros órgãos, por via linfática ou sanguínea: são as metástases. Nesse último caso, tais tumores também são chamados de câncer.</a:t>
            </a:r>
          </a:p>
        </p:txBody>
      </p:sp>
      <p:pic>
        <p:nvPicPr>
          <p:cNvPr id="25602" name="Picture 2" descr="http://www.brasilescola.com/upload/e/tum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3439" y="4000505"/>
            <a:ext cx="3643336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357167"/>
            <a:ext cx="850112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Tumores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benignos são constituídos por células bem semelhantes às que os originaram. Isso não acontece no caso dos tumores malignos, uma vez que infiltram outros tecidos e possuem alto índice de duplicação celular. Esse fato permite com que alguns cânceres possuam a capacidade de produzir antígenos. Tal característica pode ser muito útil para o diagnóstico, inclusive precoce, dessas neoplasias; evitando procedimentos invasivos visando este fim. Cânceres também podem apresentar algumas áreas com necrose, ou mesmo hemorragias, e de graus variáveis.</a:t>
            </a:r>
          </a:p>
        </p:txBody>
      </p:sp>
      <p:pic>
        <p:nvPicPr>
          <p:cNvPr id="30722" name="Picture 2" descr="http://t1.gstatic.com/images?q=tbn:ANd9GcQlRFZO_EMyPFY9MS91RVb-3-qK5f557QhHQSQHer2Uqq3JZGluv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714752"/>
            <a:ext cx="2357454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57158" y="1056861"/>
            <a:ext cx="850112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A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tuberculose é uma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doença infecciosa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causada pelo 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Mycobacterium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tuberculosis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ou bacilo de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Koch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 em homenagem ao seu descobridor, o bacteriologista alemão Robert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Koch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, em 1882. Outras espécies de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micobactérias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, como as 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Mycobacterium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bovis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,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M. 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africanum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e 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M.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microti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também podem causar esta doença que afeta, principalmente, os pulmões. Rins, órgãos genitais, intestino delgado, ossos, etc., também podem ser comprometidos.</a:t>
            </a:r>
          </a:p>
        </p:txBody>
      </p:sp>
      <p:sp>
        <p:nvSpPr>
          <p:cNvPr id="5" name="Retângulo 4"/>
          <p:cNvSpPr/>
          <p:nvPr/>
        </p:nvSpPr>
        <p:spPr>
          <a:xfrm>
            <a:off x="500034" y="57148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dirty="0" smtClean="0">
                <a:latin typeface="Arial" pitchFamily="34" charset="0"/>
                <a:cs typeface="Arial" pitchFamily="34" charset="0"/>
              </a:rPr>
              <a:t>Tuberculose</a:t>
            </a:r>
            <a:endParaRPr lang="pt-BR" sz="2200" dirty="0"/>
          </a:p>
        </p:txBody>
      </p:sp>
      <p:pic>
        <p:nvPicPr>
          <p:cNvPr id="11266" name="Picture 2" descr="http://www.brasilescola.com/upload/e/tubercul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071942"/>
            <a:ext cx="3643338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0034" y="500042"/>
            <a:ext cx="81439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Quanto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à nomenclatura, tumores benignos possuem o sufixo “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oma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”, que segue um prefixo referente ao seu tecido originário. Exemplo: lipoma, tumor benigno do tecido adiposo. No caso dos malignos, sua classificação dependerá da origem embrionária do tecido primeiramente acometido. Exemplos: carcinomas, tumores malignos formados a partir de tecidos de revestimento; e sarcomas, tumores malignos formados a partir de tecidos conjuntivos ou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mesenquimais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. Vale lembrar que existem exceções.</a:t>
            </a:r>
          </a:p>
        </p:txBody>
      </p:sp>
      <p:pic>
        <p:nvPicPr>
          <p:cNvPr id="29698" name="Picture 2" descr="http://4.bp.blogspot.com/_6RJQgQuKdK0/Sw7E0AprItI/AAAAAAAAADw/fYPqfs6eujg/s400/Apresenta%C3%A7%C3%A3o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64" y="3652858"/>
            <a:ext cx="4001138" cy="2990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logo analic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881043" y="1218606"/>
            <a:ext cx="1762131" cy="221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ângulo 2"/>
          <p:cNvSpPr/>
          <p:nvPr/>
        </p:nvSpPr>
        <p:spPr>
          <a:xfrm>
            <a:off x="3976073" y="1857364"/>
            <a:ext cx="305962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Professor</a:t>
            </a:r>
          </a:p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Jorge Antonio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000496" y="3558605"/>
            <a:ext cx="2050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abscesso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28596" y="428604"/>
            <a:ext cx="835824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É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designado de 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abscesso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acúmulo localizado de pus num tecido, formando uma cavidade delimitada por uma membrana de tecido inflamatório (</a:t>
            </a:r>
            <a:r>
              <a:rPr lang="pt-BR" sz="2200" i="1" dirty="0">
                <a:latin typeface="Arial" pitchFamily="34" charset="0"/>
                <a:cs typeface="Arial" pitchFamily="34" charset="0"/>
              </a:rPr>
              <a:t>membrana </a:t>
            </a:r>
            <a:r>
              <a:rPr lang="pt-BR" sz="2200" i="1" dirty="0" err="1">
                <a:latin typeface="Arial" pitchFamily="34" charset="0"/>
                <a:cs typeface="Arial" pitchFamily="34" charset="0"/>
              </a:rPr>
              <a:t>piogénica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). O líquido purulento que a preenche se forma em virtude da desintegração e morte (necrose) do tecido original, microorganismos e leucócitos.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428596" y="2967051"/>
            <a:ext cx="835824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>
                <a:latin typeface="Arial" pitchFamily="34" charset="0"/>
                <a:cs typeface="Arial" pitchFamily="34" charset="0"/>
              </a:rPr>
              <a:t>Causas</a:t>
            </a:r>
          </a:p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</a:t>
            </a:r>
          </a:p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Pode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ser causado por vários 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agente patogênicos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microbiológicos, como as 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bactérias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piogênicas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(incluindo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, estreptococos, gonococos, entre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outros),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ameba, além de algumas substâncias químicas (como a essência de terebintina).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357166"/>
            <a:ext cx="842968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Sintomas</a:t>
            </a:r>
            <a:endParaRPr lang="pt-BR" sz="22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Os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sintomas dependem do órgão ou tecido afetado. No entanto, classicamente temos como manifestações de todo processo inflamatório a dor, calor, rubor e tumefação locais, podendo apresentar perda de função. Os abscessos "maduros" têm flutuação à palpação e a pele que os reveste torna-se mais fina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Têm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ocorrência mais comum na pele, mas podem atingir qualquer tecido. Dificilmente há remissão espontânea, com a reabsorção (se pequenos) ou fistulização.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28596" y="357166"/>
            <a:ext cx="821537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Tratamento</a:t>
            </a:r>
          </a:p>
          <a:p>
            <a:pPr algn="just"/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Um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abscesso, se volumoso, deve sofrer intervenção cirúrgica com o objetivo de aliviar os sintomas e favorecer sua cura. Para drenar um abscesso, o médico deve acessar sua parede para libertar seu conteúdo. Um abscesso de maiores dimensões, pós a drenagem, deixa um amplo espaço vazio (espaço morto), e sofrerá cicatrização por segunda intenção. Costuma ser necessário o uso temporário de drenos artificiais.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357158" y="3835320"/>
            <a:ext cx="84296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centro necrótico do abscesso não recebe suprimento sanguíneo, está encapsulado e sob condições químicas adversas (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baixo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pH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). Logo, os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antibióticos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não costumam ser muito eficazes para o tratamento primário. Depois de realizada sua drenagem, antibióticos podem ser administrados para evitar a disseminação do processo infeccioso ou sua recorrência.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71414"/>
            <a:ext cx="835824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Complicações</a:t>
            </a:r>
          </a:p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Um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abscesso sem tratamento pode ter resolução espontânea, sendo reabsorvido, formando fístulas (comunicação) para o meio externo ou formando um cisto. Ao fistulizar para cavidades naturais do corpo dá origem a um empiema, mas também pode complicar-se se seu conteúdo atinge a corrente sanguínea, levando a bacteremia e, nos casos mais graves, sepse.</a:t>
            </a:r>
          </a:p>
        </p:txBody>
      </p:sp>
      <p:pic>
        <p:nvPicPr>
          <p:cNvPr id="31746" name="Picture 2" descr="fingertipinfectionpus_dscn1202.jpg (288×373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000372"/>
            <a:ext cx="2857520" cy="3700885"/>
          </a:xfrm>
          <a:prstGeom prst="rect">
            <a:avLst/>
          </a:prstGeom>
          <a:noFill/>
        </p:spPr>
      </p:pic>
      <p:pic>
        <p:nvPicPr>
          <p:cNvPr id="31748" name="Picture 4" descr="http://2.bp.blogspot.com/_gRlHC1QvTv8/SyFfLMeWz6I/AAAAAAAABNI/GhTkF6O7TRE/s400/infeccao_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4464" y="3076598"/>
            <a:ext cx="3333750" cy="3638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285728"/>
            <a:ext cx="850112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transmissão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direta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: ocorre de pessoa para pessoa via gotículas de saliva contendo o agente infeccioso, sendo maior o risco de transmissão durante contatos prolongados em ambientes fechados e com pouca ventilação.</a:t>
            </a:r>
          </a:p>
        </p:txBody>
      </p:sp>
      <p:sp>
        <p:nvSpPr>
          <p:cNvPr id="3" name="Retângulo 2"/>
          <p:cNvSpPr/>
          <p:nvPr/>
        </p:nvSpPr>
        <p:spPr>
          <a:xfrm>
            <a:off x="357158" y="1785926"/>
            <a:ext cx="84296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A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resposta imunológica é capaz de impedir o desenvolvimento da doença e, por tal motivo, pessoas com sistema imune menos resistente ou comprometido estão mais propensas a adquirir esta doença, de evolução geralmente lenta.</a:t>
            </a:r>
          </a:p>
        </p:txBody>
      </p:sp>
      <p:sp>
        <p:nvSpPr>
          <p:cNvPr id="4" name="Retângulo 3"/>
          <p:cNvSpPr/>
          <p:nvPr/>
        </p:nvSpPr>
        <p:spPr>
          <a:xfrm>
            <a:off x="357158" y="3357562"/>
            <a:ext cx="82868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Após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a transmissão do bacilo, ocorrerá uma destas situações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: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85720" y="4103566"/>
            <a:ext cx="83582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sistema imunológico do indivíduo pode eliminá-lo; a bactéria pode se desenvolver, mas sem causar a doença; </a:t>
            </a:r>
            <a:endParaRPr lang="pt-BR" sz="2200" dirty="0"/>
          </a:p>
        </p:txBody>
      </p:sp>
      <p:sp>
        <p:nvSpPr>
          <p:cNvPr id="6" name="Retângulo 5"/>
          <p:cNvSpPr/>
          <p:nvPr/>
        </p:nvSpPr>
        <p:spPr>
          <a:xfrm>
            <a:off x="214282" y="5086191"/>
            <a:ext cx="84296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tuberculose se desenvolve (tuberculose primária) ou pode haver a ativação da doença vários anos depois (tuberculose pós-primária).</a:t>
            </a:r>
            <a:endParaRPr lang="pt-BR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2" name="Picture 6" descr="tuberculose Tuberculose: Quais os Sintomas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799" y="1090614"/>
            <a:ext cx="2847729" cy="3052766"/>
          </a:xfrm>
          <a:prstGeom prst="rect">
            <a:avLst/>
          </a:prstGeom>
          <a:noFill/>
        </p:spPr>
      </p:pic>
      <p:pic>
        <p:nvPicPr>
          <p:cNvPr id="19464" name="Picture 8" descr="http://2.bp.blogspot.com/_L8i---KG3Xw/S6n_HlZAdRI/AAAAAAAAD00/skKM91m8b8w/s320/material-informativo-sobre-tuberculose-1269386083544_300x23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92" y="238118"/>
            <a:ext cx="3882480" cy="2690816"/>
          </a:xfrm>
          <a:prstGeom prst="rect">
            <a:avLst/>
          </a:prstGeom>
          <a:noFill/>
        </p:spPr>
      </p:pic>
      <p:pic>
        <p:nvPicPr>
          <p:cNvPr id="19466" name="Picture 10" descr="http://www.grupoescolar.com/a/b/3E30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02090" y="3143248"/>
            <a:ext cx="3841744" cy="3457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282" y="768004"/>
            <a:ext cx="86439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A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doença é muito famosa pelo seu acometimento pulmonar (tuberculose pulmonar), mas poucos sabem que vários outros órgãos do corpo também podem ser infectados pela tuberculose, como pele, rins,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linfonodos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, ossos etc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...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85720" y="3500438"/>
            <a:ext cx="850112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Idosos</a:t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- Diabéticos </a:t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- População de rua</a:t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-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Alcoólatras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/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- Insuficientes renais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crônicos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/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- Doentes com neoplasias ou sob quimioterapia</a:t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sz="2200" dirty="0">
                <a:latin typeface="Arial" pitchFamily="34" charset="0"/>
                <a:cs typeface="Arial" pitchFamily="34" charset="0"/>
              </a:rPr>
              <a:t>- Transplantados 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85720" y="2714620"/>
            <a:ext cx="85725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dirty="0" smtClean="0">
                <a:latin typeface="Arial" pitchFamily="34" charset="0"/>
                <a:cs typeface="Arial" pitchFamily="34" charset="0"/>
              </a:rPr>
              <a:t>Grupos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risco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428604"/>
            <a:ext cx="842968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2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A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200" b="1" dirty="0">
                <a:latin typeface="Arial" pitchFamily="34" charset="0"/>
                <a:cs typeface="Arial" pitchFamily="34" charset="0"/>
              </a:rPr>
              <a:t>tuberculose pulmonar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 é a manifestação mais comum da doença. A transmissão é feita pelo ar, através de aerossóis expelidos pela tosse, espirro ou pela própria fala. Estima-se que uma pessoas infectada, se não tratada, pode contaminar outras 15 no espaço de um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ano.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7158" y="3000372"/>
            <a:ext cx="821537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Quadro Clinico de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tuberculose pulmonar é de febre com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sudorese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e calafrios noturnos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dor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no peito, tosse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produtiva,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por vezes com raias de sangue, perda de apetite, prostração e emagrecimento que chega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10 ou 15 kg em algumas semanas.</a:t>
            </a:r>
            <a:br>
              <a:rPr lang="pt-BR" sz="2200" dirty="0">
                <a:latin typeface="Arial" pitchFamily="34" charset="0"/>
                <a:cs typeface="Arial" pitchFamily="34" charset="0"/>
              </a:rPr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57158" y="4720248"/>
            <a:ext cx="821537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               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diagnóstico da tuberculose pulmonar é feito através da história clínica, da radiografia de tórax e do exame de escarro (catarro), este último o exame que identifica a presença do bacilo de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Koch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85786" y="500042"/>
            <a:ext cx="35461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Sintomas da tuberculose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[tb_2543_lores.jpg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7361"/>
            <a:ext cx="8072494" cy="6250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[tbfig8.jpg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878" y="180997"/>
            <a:ext cx="2590800" cy="6534151"/>
          </a:xfrm>
          <a:prstGeom prst="rect">
            <a:avLst/>
          </a:prstGeom>
          <a:noFill/>
        </p:spPr>
      </p:pic>
      <p:pic>
        <p:nvPicPr>
          <p:cNvPr id="18436" name="Picture 4" descr="Tuberculose+óssea.jpg (283×30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8881" y="214289"/>
            <a:ext cx="3040639" cy="3223293"/>
          </a:xfrm>
          <a:prstGeom prst="rect">
            <a:avLst/>
          </a:prstGeom>
          <a:noFill/>
        </p:spPr>
      </p:pic>
      <p:pic>
        <p:nvPicPr>
          <p:cNvPr id="18438" name="Picture 6" descr="Tuberculose+pele.jpg (400×300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48148" y="364333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5720" y="1917222"/>
            <a:ext cx="864399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grande problema do controle da tuberculose é o abandono antes do final dos 6 meses. Como os sintomas melhoram em pouco tempo e os efeitos colaterais são comuns, muitos pacientes não completam o tempo total de tratamento, favorecendo o surgimento de cepas </a:t>
            </a:r>
            <a:r>
              <a:rPr lang="pt-BR" sz="2200" dirty="0" err="1">
                <a:latin typeface="Arial" pitchFamily="34" charset="0"/>
                <a:cs typeface="Arial" pitchFamily="34" charset="0"/>
              </a:rPr>
              <a:t>multi-resistentes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 do bacilo de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Koch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928926" y="428604"/>
            <a:ext cx="379828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2200" b="1" dirty="0" smtClean="0">
                <a:latin typeface="Arial" pitchFamily="34" charset="0"/>
                <a:cs typeface="Arial" pitchFamily="34" charset="0"/>
              </a:rPr>
              <a:t>Tratamento da tuberculose</a:t>
            </a:r>
          </a:p>
        </p:txBody>
      </p:sp>
      <p:sp>
        <p:nvSpPr>
          <p:cNvPr id="4" name="Retângulo 3"/>
          <p:cNvSpPr/>
          <p:nvPr/>
        </p:nvSpPr>
        <p:spPr>
          <a:xfrm>
            <a:off x="357158" y="928670"/>
            <a:ext cx="85725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Os doentes que apresentam sintomas de tuberculose são tratados com um esquema de três antibióticos por no mínimo 6 meses. O principal esquema é o chamado RIP - </a:t>
            </a:r>
            <a:r>
              <a:rPr lang="pt-BR" sz="2200" b="1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ifampicina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pt-BR" sz="22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soniazida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e </a:t>
            </a:r>
            <a:r>
              <a:rPr lang="pt-BR" sz="2200" b="1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irazinamida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5" name="Retângulo 4"/>
          <p:cNvSpPr/>
          <p:nvPr/>
        </p:nvSpPr>
        <p:spPr>
          <a:xfrm>
            <a:off x="285720" y="4863124"/>
            <a:ext cx="86439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Os pacientes deixam de transmitir tuberculose após aproximadamente 15 dias de tratamento. Porém, podem voltar a ser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bacilíferos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(transmissores do bacilo) se não completarem o curso de 6 meses de antibióticos.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335</TotalTime>
  <Words>1218</Words>
  <Application>Microsoft Office PowerPoint</Application>
  <PresentationFormat>Apresentação na tela (4:3)</PresentationFormat>
  <Paragraphs>69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Técnica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proprietario</dc:creator>
  <cp:lastModifiedBy>proprietario</cp:lastModifiedBy>
  <cp:revision>35</cp:revision>
  <dcterms:created xsi:type="dcterms:W3CDTF">2011-08-22T13:09:29Z</dcterms:created>
  <dcterms:modified xsi:type="dcterms:W3CDTF">2011-08-22T23:20:29Z</dcterms:modified>
</cp:coreProperties>
</file>